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63" r:id="rId4"/>
    <p:sldId id="258" r:id="rId5"/>
    <p:sldId id="264" r:id="rId6"/>
    <p:sldId id="265" r:id="rId7"/>
    <p:sldId id="272" r:id="rId8"/>
    <p:sldId id="271" r:id="rId9"/>
    <p:sldId id="260" r:id="rId10"/>
    <p:sldId id="261" r:id="rId11"/>
    <p:sldId id="262"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Consolas" panose="020B0609020204030204" pitchFamily="49" charset="0"/>
      <p:regular r:id="rId18"/>
      <p:bold r:id="rId19"/>
      <p:italic r:id="rId20"/>
      <p:boldItalic r:id="rId21"/>
    </p:embeddedFont>
    <p:embeddedFont>
      <p:font typeface="EB Garamond" panose="00000500000000000000" pitchFamily="2" charset="0"/>
      <p:regular r:id="rId22"/>
      <p:bold r:id="rId23"/>
      <p:italic r:id="rId24"/>
      <p:boldItalic r:id="rId25"/>
    </p:embeddedFont>
    <p:embeddedFont>
      <p:font typeface="EB Garamond Medium" panose="00000600000000000000" pitchFamily="2" charset="0"/>
      <p:regular r:id="rId26"/>
      <p:bold r:id="rId27"/>
      <p:italic r:id="rId28"/>
      <p:boldItalic r:id="rId29"/>
    </p:embeddedFont>
    <p:embeddedFont>
      <p:font typeface="EB Garamond SemiBold" panose="00000700000000000000" pitchFamily="2" charset="0"/>
      <p:regular r:id="rId30"/>
      <p:bold r:id="rId31"/>
      <p:italic r:id="rId32"/>
      <p:boldItalic r:id="rId33"/>
    </p:embeddedFont>
    <p:embeddedFont>
      <p:font typeface="Public Sans"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7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168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241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048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5647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hanush2006/NAAN-MUDHALVAN/tree/main/Group_A53_4/Task%20-%202"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002322"/>
            <a:ext cx="3689422" cy="1060192"/>
          </a:xfrm>
          <a:prstGeom prst="rect">
            <a:avLst/>
          </a:prstGeom>
          <a:noFill/>
          <a:ln>
            <a:noFill/>
          </a:ln>
        </p:spPr>
        <p:txBody>
          <a:bodyPr spcFirstLastPara="1" wrap="square" lIns="91425" tIns="45700" rIns="91425" bIns="45700" anchor="t" anchorCtr="0">
            <a:noAutofit/>
          </a:bodyPr>
          <a:lstStyle/>
          <a:p>
            <a:pPr marL="0" indent="0"/>
            <a:r>
              <a:rPr lang="en-US" dirty="0"/>
              <a:t>“</a:t>
            </a:r>
            <a:r>
              <a:rPr lang="en-US" sz="2400" b="1" i="0" dirty="0">
                <a:solidFill>
                  <a:srgbClr val="1D2125"/>
                </a:solidFill>
                <a:effectLst/>
                <a:latin typeface="-apple-system"/>
              </a:rPr>
              <a:t>Frontend </a:t>
            </a:r>
            <a:r>
              <a:rPr lang="en-US" dirty="0"/>
              <a:t>”</a:t>
            </a: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2516372" y="789626"/>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345373" y="2171681"/>
            <a:ext cx="4274628" cy="400069"/>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000" dirty="0">
                <a:solidFill>
                  <a:schemeClr val="tx2"/>
                </a:solidFill>
                <a:hlinkClick r:id="rId3">
                  <a:extLst>
                    <a:ext uri="{A12FA001-AC4F-418D-AE19-62706E023703}">
                      <ahyp:hlinkClr xmlns:ahyp="http://schemas.microsoft.com/office/drawing/2018/hyperlinkcolor" val="tx"/>
                    </a:ext>
                  </a:extLst>
                </a:hlinkClick>
              </a:rPr>
              <a:t>NAAN-MUDHALVAN/Group_A53_4/Task - 2 at main · dhanush2006/NAAN-MUDHALVAN (github.com)</a:t>
            </a:r>
            <a:endParaRPr sz="1000" b="0" i="0" dirty="0">
              <a:solidFill>
                <a:schemeClr val="tx2"/>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0810"/>
            <a:ext cx="4958445" cy="484848"/>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spc="10" dirty="0">
                <a:solidFill>
                  <a:srgbClr val="C78B31"/>
                </a:solidFill>
                <a:latin typeface="EB Garamond" panose="00000500000000000000" pitchFamily="2" charset="0"/>
                <a:ea typeface="EB Garamond" panose="00000500000000000000" pitchFamily="2" charset="0"/>
              </a:rPr>
              <a:t>FRONTEND:</a:t>
            </a:r>
            <a:endParaRPr lang="en-US" sz="1829" dirty="0">
              <a:solidFill>
                <a:schemeClr val="lt2"/>
              </a:solidFill>
              <a:latin typeface="EB Garamond" panose="00000500000000000000" pitchFamily="2" charset="0"/>
              <a:ea typeface="EB Garamond" panose="00000500000000000000" pitchFamily="2" charset="0"/>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2771554" y="810810"/>
            <a:ext cx="9144000" cy="5143500"/>
          </a:xfrm>
          <a:prstGeom prst="rect">
            <a:avLst/>
          </a:prstGeom>
          <a:noFill/>
          <a:ln>
            <a:noFill/>
          </a:ln>
        </p:spPr>
      </p:pic>
      <p:graphicFrame>
        <p:nvGraphicFramePr>
          <p:cNvPr id="2" name="Google Shape;1842;p210">
            <a:extLst>
              <a:ext uri="{FF2B5EF4-FFF2-40B4-BE49-F238E27FC236}">
                <a16:creationId xmlns:a16="http://schemas.microsoft.com/office/drawing/2014/main" id="{AADE123A-AF6F-9C5E-BF9D-7930D54FD02A}"/>
              </a:ext>
            </a:extLst>
          </p:cNvPr>
          <p:cNvGraphicFramePr/>
          <p:nvPr>
            <p:extLst>
              <p:ext uri="{D42A27DB-BD31-4B8C-83A1-F6EECF244321}">
                <p14:modId xmlns:p14="http://schemas.microsoft.com/office/powerpoint/2010/main" val="2928286983"/>
              </p:ext>
            </p:extLst>
          </p:nvPr>
        </p:nvGraphicFramePr>
        <p:xfrm>
          <a:off x="56707" y="1737049"/>
          <a:ext cx="4572000" cy="2116640"/>
        </p:xfrm>
        <a:graphic>
          <a:graphicData uri="http://schemas.openxmlformats.org/drawingml/2006/table">
            <a:tbl>
              <a:tblPr>
                <a:noFill/>
              </a:tblPr>
              <a:tblGrid>
                <a:gridCol w="1123064">
                  <a:extLst>
                    <a:ext uri="{9D8B030D-6E8A-4147-A177-3AD203B41FA5}">
                      <a16:colId xmlns:a16="http://schemas.microsoft.com/office/drawing/2014/main" val="20000"/>
                    </a:ext>
                  </a:extLst>
                </a:gridCol>
                <a:gridCol w="2104054">
                  <a:extLst>
                    <a:ext uri="{9D8B030D-6E8A-4147-A177-3AD203B41FA5}">
                      <a16:colId xmlns:a16="http://schemas.microsoft.com/office/drawing/2014/main" val="20001"/>
                    </a:ext>
                  </a:extLst>
                </a:gridCol>
                <a:gridCol w="1344882">
                  <a:extLst>
                    <a:ext uri="{9D8B030D-6E8A-4147-A177-3AD203B41FA5}">
                      <a16:colId xmlns:a16="http://schemas.microsoft.com/office/drawing/2014/main" val="20002"/>
                    </a:ext>
                  </a:extLst>
                </a:gridCol>
              </a:tblGrid>
              <a:tr h="342403">
                <a:tc>
                  <a:txBody>
                    <a:bodyPr/>
                    <a:lstStyle/>
                    <a:p>
                      <a:pPr marL="0" lvl="0" indent="0" algn="ctr" rtl="0">
                        <a:spcBef>
                          <a:spcPts val="0"/>
                        </a:spcBef>
                        <a:spcAft>
                          <a:spcPts val="0"/>
                        </a:spcAft>
                        <a:buNone/>
                      </a:pPr>
                      <a:r>
                        <a:rPr lang="en-US" sz="1050" b="1">
                          <a:solidFill>
                            <a:schemeClr val="lt2"/>
                          </a:solidFill>
                        </a:rPr>
                        <a:t>LMS Username</a:t>
                      </a:r>
                      <a:endParaRPr sz="1050" b="1">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Name </a:t>
                      </a:r>
                      <a:endParaRPr sz="1050"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Batch </a:t>
                      </a:r>
                      <a:endParaRPr sz="1050" b="1" dirty="0">
                        <a:solidFill>
                          <a:schemeClr val="lt2"/>
                        </a:solidFill>
                      </a:endParaRPr>
                    </a:p>
                  </a:txBody>
                  <a:tcPr marL="91425" marR="91425" marT="91425" marB="91425"/>
                </a:tc>
                <a:extLst>
                  <a:ext uri="{0D108BD9-81ED-4DB2-BD59-A6C34878D82A}">
                    <a16:rowId xmlns:a16="http://schemas.microsoft.com/office/drawing/2014/main" val="10000"/>
                  </a:ext>
                </a:extLst>
              </a:tr>
              <a:tr h="401223">
                <a:tc>
                  <a:txBody>
                    <a:bodyPr/>
                    <a:lstStyle/>
                    <a:p>
                      <a:pPr marL="0" lvl="0" indent="0" algn="l" rtl="0">
                        <a:spcBef>
                          <a:spcPts val="0"/>
                        </a:spcBef>
                        <a:spcAft>
                          <a:spcPts val="0"/>
                        </a:spcAft>
                        <a:buNone/>
                      </a:pPr>
                      <a:r>
                        <a:rPr lang="en-IN" sz="1050" dirty="0">
                          <a:solidFill>
                            <a:schemeClr val="bg1"/>
                          </a:solidFill>
                        </a:rPr>
                        <a:t>2113a53226</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DHNAUSHPRAKSH V C</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1"/>
                  </a:ext>
                </a:extLst>
              </a:tr>
              <a:tr h="342403">
                <a:tc>
                  <a:txBody>
                    <a:bodyPr/>
                    <a:lstStyle/>
                    <a:p>
                      <a:pPr marL="0" lvl="0" indent="0" algn="l" rtl="0">
                        <a:spcBef>
                          <a:spcPts val="0"/>
                        </a:spcBef>
                        <a:spcAft>
                          <a:spcPts val="0"/>
                        </a:spcAft>
                        <a:buNone/>
                      </a:pPr>
                      <a:r>
                        <a:rPr lang="en-IN" sz="1050" dirty="0">
                          <a:solidFill>
                            <a:schemeClr val="bg1"/>
                          </a:solidFill>
                        </a:rPr>
                        <a:t>2113a53240</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KESHNI M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2"/>
                  </a:ext>
                </a:extLst>
              </a:tr>
              <a:tr h="342403">
                <a:tc>
                  <a:txBody>
                    <a:bodyPr/>
                    <a:lstStyle/>
                    <a:p>
                      <a:pPr marL="0" lvl="0" indent="0" algn="l" rtl="0">
                        <a:spcBef>
                          <a:spcPts val="0"/>
                        </a:spcBef>
                        <a:spcAft>
                          <a:spcPts val="0"/>
                        </a:spcAft>
                        <a:buNone/>
                      </a:pPr>
                      <a:r>
                        <a:rPr lang="en-IN" sz="1050" dirty="0">
                          <a:solidFill>
                            <a:schemeClr val="bg1"/>
                          </a:solidFill>
                        </a:rPr>
                        <a:t>2113a53212</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AKSHARAA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3"/>
                  </a:ext>
                </a:extLst>
              </a:tr>
              <a:tr h="526787">
                <a:tc>
                  <a:txBody>
                    <a:bodyPr/>
                    <a:lstStyle/>
                    <a:p>
                      <a:pPr marL="0" lvl="0" indent="0" algn="l" rtl="0">
                        <a:spcBef>
                          <a:spcPts val="0"/>
                        </a:spcBef>
                        <a:spcAft>
                          <a:spcPts val="0"/>
                        </a:spcAft>
                        <a:buNone/>
                      </a:pPr>
                      <a:r>
                        <a:rPr lang="en-IN" sz="1050" dirty="0">
                          <a:solidFill>
                            <a:schemeClr val="bg1"/>
                          </a:solidFill>
                        </a:rPr>
                        <a:t>2113a53247</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MUGULSUNGAR S</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15341" cy="46295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INTRODUCTION:</a:t>
            </a: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User Interface (UI) refers to the visual and interactive elements of a software application, website, or digital product that users can see and interact with. The user interface plays a crucial role in determining the user experience and usability of a product. A well-designed user interface can make a product easy to use, engaging, and intuitive for users.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React is a popular JavaScript library for building user interfaces. It allows developers to create reusable UI components that can be used across different parts of an application. React uses a virtual DOM (Document Object Model) that makes it efficient and fast for rendering UI elements.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 this tutorial, we will explore various components that can be implemented using React. We will cover components such as buttons, forms, input fields, navigation bars, and more. We will also use various React features such as hooks, state, and props to build interactive and dynamic UI components.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Let's get started by setting up our development environment and installing the necessary dependencies.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19871"/>
            <a:ext cx="9144000" cy="5143500"/>
          </a:xfrm>
          <a:prstGeom prst="rect">
            <a:avLst/>
          </a:prstGeom>
          <a:noFill/>
          <a:ln>
            <a:noFill/>
          </a:ln>
        </p:spPr>
      </p:pic>
    </p:spTree>
    <p:extLst>
      <p:ext uri="{BB962C8B-B14F-4D97-AF65-F5344CB8AC3E}">
        <p14:creationId xmlns:p14="http://schemas.microsoft.com/office/powerpoint/2010/main" val="167511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115347" y="386043"/>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57884" y="58001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050" b="1" dirty="0">
                <a:solidFill>
                  <a:srgbClr val="0B5394"/>
                </a:solidFill>
                <a:latin typeface="EB Garamond Medium"/>
                <a:ea typeface="EB Garamond Medium"/>
                <a:cs typeface="EB Garamond Medium"/>
                <a:sym typeface="EB Garamond Medium"/>
              </a:rPr>
              <a:t>index.html </a:t>
            </a: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DOCTYPE</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html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html</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lang</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err="1">
                <a:solidFill>
                  <a:srgbClr val="CE9178"/>
                </a:solidFill>
                <a:effectLst/>
                <a:latin typeface="Consolas" panose="020B0609020204030204" pitchFamily="49" charset="0"/>
              </a:rPr>
              <a:t>en</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meta</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charset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"UTF-8"</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meta</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name</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"viewport"</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content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"width=device-width, initial-scale=1.0"</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title</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 Blog</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title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link</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rel</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"stylesheet"</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"style.css"</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body</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header</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h1</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 Blog</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h1</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nav</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ul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Home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Artists</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Exhibitions</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About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Contact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ul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nav</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header</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br>
              <a:rPr lang="en-IN" sz="800" b="0" dirty="0">
                <a:solidFill>
                  <a:srgbClr val="D4D4D4"/>
                </a:solidFill>
                <a:effectLst/>
                <a:latin typeface="Consolas" panose="020B0609020204030204" pitchFamily="49" charset="0"/>
              </a:rPr>
            </a:br>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main</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section</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h2</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Featured Artist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h2</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article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err="1">
                <a:solidFill>
                  <a:srgbClr val="569CD6"/>
                </a:solidFill>
                <a:effectLst/>
                <a:latin typeface="Consolas" panose="020B0609020204030204" pitchFamily="49" charset="0"/>
              </a:rPr>
              <a:t>img</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src</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"images/artist.jpg"</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alt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"Artist Name"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h3</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Artist Name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h3</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p</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Lorem ipsum </a:t>
            </a:r>
            <a:r>
              <a:rPr lang="en-IN" sz="800" b="0" dirty="0" err="1">
                <a:solidFill>
                  <a:srgbClr val="D4D4D4"/>
                </a:solidFill>
                <a:effectLst/>
                <a:latin typeface="Consolas" panose="020B0609020204030204" pitchFamily="49" charset="0"/>
              </a:rPr>
              <a:t>dolor</a:t>
            </a:r>
            <a:r>
              <a:rPr lang="en-IN" sz="800" b="0" dirty="0">
                <a:solidFill>
                  <a:srgbClr val="D4D4D4"/>
                </a:solidFill>
                <a:effectLst/>
                <a:latin typeface="Consolas" panose="020B0609020204030204" pitchFamily="49" charset="0"/>
              </a:rPr>
              <a:t> sit </a:t>
            </a:r>
            <a:r>
              <a:rPr lang="en-IN" sz="800" b="0" dirty="0" err="1">
                <a:solidFill>
                  <a:srgbClr val="D4D4D4"/>
                </a:solidFill>
                <a:effectLst/>
                <a:latin typeface="Consolas" panose="020B0609020204030204" pitchFamily="49" charset="0"/>
              </a:rPr>
              <a:t>amet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consectetur</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adipiscing</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elit</a:t>
            </a:r>
            <a:r>
              <a:rPr lang="en-IN" sz="800" b="0" dirty="0">
                <a:solidFill>
                  <a:srgbClr val="D4D4D4"/>
                </a:solidFill>
                <a:effectLst/>
                <a:latin typeface="Consolas" panose="020B0609020204030204" pitchFamily="49" charset="0"/>
              </a:rPr>
              <a:t>. Duis sit </a:t>
            </a:r>
            <a:r>
              <a:rPr lang="en-IN" sz="800" b="0" dirty="0" err="1">
                <a:solidFill>
                  <a:srgbClr val="D4D4D4"/>
                </a:solidFill>
                <a:effectLst/>
                <a:latin typeface="Consolas" panose="020B0609020204030204" pitchFamily="49" charset="0"/>
              </a:rPr>
              <a:t>amet</a:t>
            </a:r>
            <a:r>
              <a:rPr lang="en-IN" sz="800" b="0" dirty="0">
                <a:solidFill>
                  <a:srgbClr val="D4D4D4"/>
                </a:solidFill>
                <a:effectLst/>
                <a:latin typeface="Consolas" panose="020B0609020204030204" pitchFamily="49" charset="0"/>
              </a:rPr>
              <a:t> ex </a:t>
            </a:r>
            <a:r>
              <a:rPr lang="en-IN" sz="800" b="0" dirty="0" err="1">
                <a:solidFill>
                  <a:srgbClr val="D4D4D4"/>
                </a:solidFill>
                <a:effectLst/>
                <a:latin typeface="Consolas" panose="020B0609020204030204" pitchFamily="49" charset="0"/>
              </a:rPr>
              <a:t>euismod</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dignissim</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orci</a:t>
            </a:r>
            <a:r>
              <a:rPr lang="en-IN" sz="800" b="0" dirty="0">
                <a:solidFill>
                  <a:srgbClr val="D4D4D4"/>
                </a:solidFill>
                <a:effectLst/>
                <a:latin typeface="Consolas" panose="020B0609020204030204" pitchFamily="49" charset="0"/>
              </a:rPr>
              <a:t> in, </a:t>
            </a:r>
            <a:r>
              <a:rPr lang="en-IN" sz="800" b="0" dirty="0" err="1">
                <a:solidFill>
                  <a:srgbClr val="D4D4D4"/>
                </a:solidFill>
                <a:effectLst/>
                <a:latin typeface="Consolas" panose="020B0609020204030204" pitchFamily="49" charset="0"/>
              </a:rPr>
              <a:t>aliquet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nibh</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Fusce</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ullamcorper</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sapien</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sagittis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eleifend</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quam</a:t>
            </a:r>
            <a:r>
              <a:rPr lang="en-IN" sz="800" b="0" dirty="0">
                <a:solidFill>
                  <a:srgbClr val="D4D4D4"/>
                </a:solidFill>
                <a:effectLst/>
                <a:latin typeface="Consolas" panose="020B0609020204030204" pitchFamily="49" charset="0"/>
              </a:rPr>
              <a:t> eros </a:t>
            </a:r>
            <a:r>
              <a:rPr lang="en-IN" sz="800" b="0" dirty="0" err="1">
                <a:solidFill>
                  <a:srgbClr val="D4D4D4"/>
                </a:solidFill>
                <a:effectLst/>
                <a:latin typeface="Consolas" panose="020B0609020204030204" pitchFamily="49" charset="0"/>
              </a:rPr>
              <a:t>vehicula</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risus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posuere</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tellus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risus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felis</a:t>
            </a:r>
            <a:r>
              <a:rPr lang="en-IN" sz="800" b="0" dirty="0">
                <a:solidFill>
                  <a:srgbClr val="D4D4D4"/>
                </a:solidFill>
                <a:effectLst/>
                <a:latin typeface="Consolas" panose="020B0609020204030204" pitchFamily="49" charset="0"/>
              </a:rPr>
              <a: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p</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Read More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article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section</a:t>
            </a:r>
            <a:r>
              <a:rPr lang="en-IN" sz="800" b="0" dirty="0">
                <a:solidFill>
                  <a:srgbClr val="808080"/>
                </a:solidFill>
                <a:effectLst/>
                <a:latin typeface="Consolas" panose="020B0609020204030204" pitchFamily="49" charset="0"/>
              </a:rPr>
              <a:t>&gt;</a:t>
            </a:r>
          </a:p>
          <a:p>
            <a:r>
              <a:rPr lang="en-IN" sz="800" dirty="0">
                <a:solidFill>
                  <a:srgbClr val="808080"/>
                </a:solidFill>
                <a:latin typeface="Consolas" panose="020B0609020204030204" pitchFamily="49" charset="0"/>
              </a:rPr>
              <a:t>To continue on left side</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p>
          <a:p>
            <a:pPr>
              <a:lnSpc>
                <a:spcPct val="107916"/>
              </a:lnSpc>
            </a:pPr>
            <a:endParaRPr lang="en-US" sz="105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id="{36EF87EA-3E2B-E4B7-29D2-61A427CF3A60}"/>
              </a:ext>
            </a:extLst>
          </p:cNvPr>
          <p:cNvSpPr txBox="1"/>
          <p:nvPr/>
        </p:nvSpPr>
        <p:spPr>
          <a:xfrm>
            <a:off x="5148679" y="216793"/>
            <a:ext cx="3672114" cy="4639732"/>
          </a:xfrm>
          <a:prstGeom prst="rect">
            <a:avLst/>
          </a:prstGeom>
          <a:noFill/>
        </p:spPr>
        <p:txBody>
          <a:bodyPr wrap="square" rtlCol="0">
            <a:spAutoFit/>
          </a:bodyPr>
          <a:lstStyle/>
          <a:p>
            <a:r>
              <a:rPr lang="en-IN" sz="1200" b="0" dirty="0">
                <a:solidFill>
                  <a:srgbClr val="D4D4D4"/>
                </a:solidFill>
                <a:effectLst/>
                <a:latin typeface="Consolas" panose="020B0609020204030204" pitchFamily="49" charset="0"/>
              </a:rPr>
              <a:t>  </a:t>
            </a:r>
            <a:r>
              <a:rPr lang="en-IN" sz="1000" b="0" dirty="0">
                <a:solidFill>
                  <a:srgbClr val="D4D4D4"/>
                </a:solidFill>
                <a:effectLst/>
                <a:latin typeface="Consolas" panose="020B0609020204030204" pitchFamily="49" charset="0"/>
              </a:rPr>
              <a:t>     </a:t>
            </a:r>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section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h2</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Latest Exhibitions</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h2</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section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main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footer</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569CD6"/>
                </a:solidFill>
                <a:effectLst/>
                <a:latin typeface="Consolas" panose="020B0609020204030204" pitchFamily="49" charset="0"/>
              </a:rPr>
              <a:t>&amp;copy;</a:t>
            </a:r>
            <a:r>
              <a:rPr lang="en-IN" sz="700" b="0" dirty="0">
                <a:solidFill>
                  <a:srgbClr val="D4D4D4"/>
                </a:solidFill>
                <a:effectLst/>
                <a:latin typeface="Consolas" panose="020B0609020204030204" pitchFamily="49" charset="0"/>
              </a:rPr>
              <a:t> 2023 Art Blog. All rights reserved.</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footer</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body</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html</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endParaRPr lang="en-IN"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408709" y="949037"/>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38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100" b="1" dirty="0">
                <a:solidFill>
                  <a:srgbClr val="0B5394"/>
                </a:solidFill>
                <a:latin typeface="EB Garamond Medium"/>
                <a:ea typeface="EB Garamond Medium"/>
                <a:cs typeface="EB Garamond Medium"/>
                <a:sym typeface="EB Garamond Medium"/>
              </a:rPr>
              <a:t>style.css</a:t>
            </a:r>
          </a:p>
          <a:p>
            <a:r>
              <a:rPr lang="en-IN" sz="900" b="0" dirty="0">
                <a:solidFill>
                  <a:srgbClr val="6A9955"/>
                </a:solidFill>
                <a:effectLst/>
                <a:latin typeface="Consolas" panose="020B0609020204030204" pitchFamily="49" charset="0"/>
              </a:rPr>
              <a:t>/* Reset styles */</a:t>
            </a:r>
            <a:endParaRPr lang="en-IN" sz="900" b="0" dirty="0">
              <a:solidFill>
                <a:srgbClr val="D4D4D4"/>
              </a:solidFill>
              <a:effectLst/>
              <a:latin typeface="Consolas" panose="020B0609020204030204" pitchFamily="49" charset="0"/>
            </a:endParaRPr>
          </a:p>
          <a:p>
            <a:r>
              <a:rPr lang="en-IN" sz="900" b="0" dirty="0">
                <a:solidFill>
                  <a:srgbClr val="569CD6"/>
                </a:solidFill>
                <a:effectLst/>
                <a:latin typeface="Consolas" panose="020B0609020204030204" pitchFamily="49" charset="0"/>
              </a:rPr>
              <a:t>*</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box-sizing</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border-box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6A9955"/>
                </a:solidFill>
                <a:effectLst/>
                <a:latin typeface="Consolas" panose="020B0609020204030204" pitchFamily="49" charset="0"/>
              </a:rPr>
              <a:t>/* Base styles */</a:t>
            </a:r>
            <a:endParaRPr lang="en-IN" sz="900" b="0" dirty="0">
              <a:solidFill>
                <a:srgbClr val="D4D4D4"/>
              </a:solidFill>
              <a:effectLst/>
              <a:latin typeface="Consolas" panose="020B0609020204030204" pitchFamily="49" charset="0"/>
            </a:endParaRP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body</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font-family</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Arial</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sans-serif</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16px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line-height</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1.5</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#333</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header</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background-</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#fff</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box-shadow</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2px</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4px</a:t>
            </a:r>
            <a:r>
              <a:rPr lang="en-IN" sz="900" b="0" dirty="0">
                <a:solidFill>
                  <a:srgbClr val="D4D4D4"/>
                </a:solidFill>
                <a:effectLst/>
                <a:latin typeface="Consolas" panose="020B0609020204030204" pitchFamily="49" charset="0"/>
              </a:rPr>
              <a:t> </a:t>
            </a:r>
            <a:r>
              <a:rPr lang="en-IN" sz="900" b="0" dirty="0" err="1">
                <a:solidFill>
                  <a:srgbClr val="DCDCAA"/>
                </a:solidFill>
                <a:effectLst/>
                <a:latin typeface="Consolas" panose="020B0609020204030204" pitchFamily="49" charset="0"/>
              </a:rPr>
              <a:t>rgba</a:t>
            </a:r>
            <a:r>
              <a:rPr lang="en-IN" sz="900" b="0" dirty="0">
                <a:solidFill>
                  <a:srgbClr val="D4D4D4"/>
                </a:solidFill>
                <a:effectLst/>
                <a:latin typeface="Consolas" panose="020B0609020204030204" pitchFamily="49" charset="0"/>
              </a:rPr>
              <a:t>(</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0.1</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h1</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32px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br>
              <a:rPr lang="en-IN" sz="900" b="0" dirty="0">
                <a:solidFill>
                  <a:srgbClr val="D4D4D4"/>
                </a:solidFill>
                <a:effectLst/>
                <a:latin typeface="Consolas" panose="020B0609020204030204" pitchFamily="49" charset="0"/>
              </a:rPr>
            </a:br>
            <a:endParaRPr lang="en-US" sz="110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id="{AA7B47B1-680F-E615-794F-ACEDC50E7667}"/>
              </a:ext>
            </a:extLst>
          </p:cNvPr>
          <p:cNvSpPr txBox="1"/>
          <p:nvPr/>
        </p:nvSpPr>
        <p:spPr>
          <a:xfrm>
            <a:off x="3373582" y="118845"/>
            <a:ext cx="3342640" cy="4801314"/>
          </a:xfrm>
          <a:prstGeom prst="rect">
            <a:avLst/>
          </a:prstGeom>
          <a:noFill/>
        </p:spPr>
        <p:txBody>
          <a:bodyPr wrap="square" rtlCol="0">
            <a:spAutoFit/>
          </a:bodyPr>
          <a:lstStyle/>
          <a:p>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list-style</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none</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display</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flex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justify-content</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space-between</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margin-right</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a</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text-decoration</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none</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#333</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transition</a:t>
            </a:r>
            <a:r>
              <a:rPr lang="en-IN" sz="900" b="0" dirty="0">
                <a:solidFill>
                  <a:srgbClr val="D4D4D4"/>
                </a:solidFill>
                <a:effectLst/>
                <a:latin typeface="Consolas" panose="020B0609020204030204" pitchFamily="49" charset="0"/>
              </a:rPr>
              <a:t>: </a:t>
            </a:r>
            <a:r>
              <a:rPr lang="en-IN" sz="900" b="0" dirty="0" err="1">
                <a:solidFill>
                  <a:srgbClr val="CE9178"/>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0.2s</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ease-in-out</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a:hover</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#f00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main</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max-width</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1000px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auto</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7BA7D"/>
                </a:solidFill>
                <a:effectLst/>
                <a:latin typeface="Consolas" panose="020B0609020204030204" pitchFamily="49" charset="0"/>
              </a:rPr>
              <a:t>section</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40px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h2</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24px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endParaRPr lang="en-IN" sz="900" dirty="0"/>
          </a:p>
        </p:txBody>
      </p:sp>
      <p:sp>
        <p:nvSpPr>
          <p:cNvPr id="3" name="TextBox 2">
            <a:extLst>
              <a:ext uri="{FF2B5EF4-FFF2-40B4-BE49-F238E27FC236}">
                <a16:creationId xmlns:a16="http://schemas.microsoft.com/office/drawing/2014/main" id="{C7E6B684-560B-42F2-94FC-A614A7D7816F}"/>
              </a:ext>
            </a:extLst>
          </p:cNvPr>
          <p:cNvSpPr txBox="1"/>
          <p:nvPr/>
        </p:nvSpPr>
        <p:spPr>
          <a:xfrm>
            <a:off x="5697550" y="-62346"/>
            <a:ext cx="2878413" cy="6240170"/>
          </a:xfrm>
          <a:prstGeom prst="rect">
            <a:avLst/>
          </a:prstGeom>
          <a:noFill/>
        </p:spPr>
        <p:txBody>
          <a:bodyPr wrap="square" rtlCol="0">
            <a:spAutoFit/>
          </a:bodyPr>
          <a:lstStyle/>
          <a:p>
            <a:endParaRPr lang="en-IN" sz="850" b="0" dirty="0">
              <a:solidFill>
                <a:srgbClr val="D4D4D4"/>
              </a:solidFill>
              <a:effectLst/>
              <a:latin typeface="Consolas" panose="020B0609020204030204" pitchFamily="49" charset="0"/>
            </a:endParaRP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box-shadow</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2px</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4px</a:t>
            </a:r>
            <a:r>
              <a:rPr lang="en-IN" sz="850" b="0" dirty="0">
                <a:solidFill>
                  <a:srgbClr val="D4D4D4"/>
                </a:solidFill>
                <a:effectLst/>
                <a:latin typeface="Consolas" panose="020B0609020204030204" pitchFamily="49" charset="0"/>
              </a:rPr>
              <a:t> </a:t>
            </a:r>
            <a:r>
              <a:rPr lang="en-IN" sz="850" b="0" dirty="0" err="1">
                <a:solidFill>
                  <a:srgbClr val="DCDCAA"/>
                </a:solidFill>
                <a:effectLst/>
                <a:latin typeface="Consolas" panose="020B0609020204030204" pitchFamily="49" charset="0"/>
              </a:rPr>
              <a:t>rgba</a:t>
            </a:r>
            <a:r>
              <a:rPr lang="en-IN" sz="850" b="0" dirty="0">
                <a:solidFill>
                  <a:srgbClr val="D4D4D4"/>
                </a:solidFill>
                <a:effectLst/>
                <a:latin typeface="Consolas" panose="020B0609020204030204" pitchFamily="49" charset="0"/>
              </a:rPr>
              <a:t>(</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0.1</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err="1">
                <a:solidFill>
                  <a:srgbClr val="D7BA7D"/>
                </a:solidFill>
                <a:effectLst/>
                <a:latin typeface="Consolas" panose="020B0609020204030204" pitchFamily="49" charset="0"/>
              </a:rPr>
              <a:t>img</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max-width</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100%</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height</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auto</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h3</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font-size</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h3</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font-size</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p</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display</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inline-block</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#f00</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text-decoration</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none</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border-radius</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5px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a:hover</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#333</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footer</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#333</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text-align</a:t>
            </a:r>
            <a:r>
              <a:rPr lang="en-IN" sz="850" b="0" dirty="0">
                <a:solidFill>
                  <a:srgbClr val="D4D4D4"/>
                </a:solidFill>
                <a:effectLst/>
                <a:latin typeface="Consolas" panose="020B0609020204030204" pitchFamily="49" charset="0"/>
              </a:rPr>
              <a:t>: </a:t>
            </a:r>
            <a:r>
              <a:rPr lang="en-IN" sz="850" b="0" dirty="0" err="1">
                <a:solidFill>
                  <a:srgbClr val="CE9178"/>
                </a:solidFill>
                <a:effectLst/>
                <a:latin typeface="Consolas" panose="020B0609020204030204" pitchFamily="49" charset="0"/>
              </a:rPr>
              <a:t>center</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br>
              <a:rPr lang="en-IN" sz="850" b="0" dirty="0">
                <a:solidFill>
                  <a:srgbClr val="D4D4D4"/>
                </a:solidFill>
                <a:effectLst/>
                <a:latin typeface="Consolas" panose="020B0609020204030204" pitchFamily="49" charset="0"/>
              </a:rPr>
            </a:br>
            <a:endParaRPr lang="en-IN" sz="850" b="0" dirty="0">
              <a:solidFill>
                <a:srgbClr val="D4D4D4"/>
              </a:solidFill>
              <a:effectLst/>
              <a:latin typeface="Consolas" panose="020B0609020204030204" pitchFamily="49" charset="0"/>
            </a:endParaRPr>
          </a:p>
          <a:p>
            <a:endParaRPr lang="en-IN" sz="850" dirty="0"/>
          </a:p>
        </p:txBody>
      </p:sp>
    </p:spTree>
    <p:extLst>
      <p:ext uri="{BB962C8B-B14F-4D97-AF65-F5344CB8AC3E}">
        <p14:creationId xmlns:p14="http://schemas.microsoft.com/office/powerpoint/2010/main" val="29008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845128" y="1472817"/>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809524"/>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200" b="1" dirty="0">
                <a:solidFill>
                  <a:srgbClr val="0B5394"/>
                </a:solidFill>
                <a:latin typeface="EB Garamond Medium"/>
                <a:ea typeface="EB Garamond Medium"/>
                <a:cs typeface="EB Garamond Medium"/>
                <a:sym typeface="EB Garamond Medium"/>
              </a:rPr>
              <a:t>script.js</a:t>
            </a:r>
          </a:p>
          <a:p>
            <a:r>
              <a:rPr lang="en-IN" sz="1100" b="0" dirty="0">
                <a:solidFill>
                  <a:srgbClr val="6A9955"/>
                </a:solidFill>
                <a:effectLst/>
                <a:latin typeface="Consolas" panose="020B0609020204030204" pitchFamily="49" charset="0"/>
              </a:rPr>
              <a:t>// Get the "read more" buttons</a:t>
            </a:r>
            <a:endParaRPr lang="en-IN" sz="1100" b="0" dirty="0">
              <a:solidFill>
                <a:srgbClr val="D4D4D4"/>
              </a:solidFill>
              <a:effectLst/>
              <a:latin typeface="Consolas" panose="020B0609020204030204" pitchFamily="49" charset="0"/>
            </a:endParaRPr>
          </a:p>
          <a:p>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err="1">
                <a:solidFill>
                  <a:srgbClr val="4FC1FF"/>
                </a:solidFill>
                <a:effectLst/>
                <a:latin typeface="Consolas" panose="020B0609020204030204" pitchFamily="49" charset="0"/>
              </a:rPr>
              <a:t>readMoreButtons</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querySelectorAll</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'.read-more-</a:t>
            </a:r>
            <a:r>
              <a:rPr lang="en-IN" sz="1100" b="0" dirty="0" err="1">
                <a:solidFill>
                  <a:srgbClr val="CE9178"/>
                </a:solidFill>
                <a:effectLst/>
                <a:latin typeface="Consolas" panose="020B0609020204030204" pitchFamily="49" charset="0"/>
              </a:rPr>
              <a:t>btn</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6A9955"/>
                </a:solidFill>
                <a:effectLst/>
                <a:latin typeface="Consolas" panose="020B0609020204030204" pitchFamily="49" charset="0"/>
              </a:rPr>
              <a:t>// Loop through the buttons and add event listeners to each one</a:t>
            </a:r>
            <a:endParaRPr lang="en-IN" sz="1100" b="0" dirty="0">
              <a:solidFill>
                <a:srgbClr val="D4D4D4"/>
              </a:solidFill>
              <a:effectLst/>
              <a:latin typeface="Consolas" panose="020B0609020204030204" pitchFamily="49" charset="0"/>
            </a:endParaRPr>
          </a:p>
          <a:p>
            <a:r>
              <a:rPr lang="en-IN" sz="1100" b="0" dirty="0" err="1">
                <a:solidFill>
                  <a:srgbClr val="4FC1FF"/>
                </a:solidFill>
                <a:effectLst/>
                <a:latin typeface="Consolas" panose="020B0609020204030204" pitchFamily="49" charset="0"/>
              </a:rPr>
              <a:t>readMoreButtons</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forEach</a:t>
            </a:r>
            <a:r>
              <a:rPr lang="en-IN" sz="1100" b="0" dirty="0">
                <a:solidFill>
                  <a:srgbClr val="D4D4D4"/>
                </a:solidFill>
                <a:effectLst/>
                <a:latin typeface="Consolas" panose="020B0609020204030204" pitchFamily="49" charset="0"/>
              </a:rPr>
              <a:t>(</a:t>
            </a:r>
            <a:r>
              <a:rPr lang="en-IN" sz="1100" b="0" dirty="0">
                <a:solidFill>
                  <a:srgbClr val="9CDCFE"/>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569CD6"/>
                </a:solidFill>
                <a:effectLst/>
                <a:latin typeface="Consolas" panose="020B0609020204030204" pitchFamily="49" charset="0"/>
              </a:rPr>
              <a:t>=&gt;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addEventListener</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'click'</a:t>
            </a:r>
            <a:r>
              <a:rPr lang="en-IN" sz="1100" b="0" dirty="0">
                <a:solidFill>
                  <a:srgbClr val="D4D4D4"/>
                </a:solidFill>
                <a:effectLst/>
                <a:latin typeface="Consolas" panose="020B0609020204030204" pitchFamily="49" charset="0"/>
              </a:rPr>
              <a:t>, () </a:t>
            </a:r>
            <a:r>
              <a:rPr lang="en-IN" sz="1100" b="0" dirty="0">
                <a:solidFill>
                  <a:srgbClr val="569CD6"/>
                </a:solidFill>
                <a:effectLst/>
                <a:latin typeface="Consolas" panose="020B0609020204030204" pitchFamily="49" charset="0"/>
              </a:rPr>
              <a:t>=&gt;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Get the corresponding article</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a:solidFill>
                  <a:srgbClr val="4FC1FF"/>
                </a:solidFill>
                <a:effectLst/>
                <a:latin typeface="Consolas" panose="020B0609020204030204" pitchFamily="49" charset="0"/>
              </a:rPr>
              <a:t>article</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4FC1FF"/>
                </a:solidFill>
                <a:effectLst/>
                <a:latin typeface="Consolas" panose="020B0609020204030204" pitchFamily="49" charset="0"/>
              </a:rPr>
              <a:t>parentNode</a:t>
            </a:r>
            <a:r>
              <a:rPr lang="en-IN" sz="1100" b="0" dirty="0" err="1">
                <a:solidFill>
                  <a:srgbClr val="D4D4D4"/>
                </a:solidFill>
                <a:effectLst/>
                <a:latin typeface="Consolas" panose="020B0609020204030204" pitchFamily="49" charset="0"/>
              </a:rPr>
              <a:t>.</a:t>
            </a:r>
            <a:r>
              <a:rPr lang="en-IN" sz="1100" b="0" dirty="0" err="1">
                <a:solidFill>
                  <a:srgbClr val="4FC1FF"/>
                </a:solidFill>
                <a:effectLst/>
                <a:latin typeface="Consolas" panose="020B0609020204030204" pitchFamily="49" charset="0"/>
              </a:rPr>
              <a:t>parentNode</a:t>
            </a:r>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Toggle the "show-more" class on the article</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err="1">
                <a:solidFill>
                  <a:srgbClr val="4FC1FF"/>
                </a:solidFill>
                <a:effectLst/>
                <a:latin typeface="Consolas" panose="020B0609020204030204" pitchFamily="49" charset="0"/>
              </a:rPr>
              <a:t>article</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classList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toggle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'show-more'</a:t>
            </a:r>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Update the button text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C586C0"/>
                </a:solidFill>
                <a:effectLst/>
                <a:latin typeface="Consolas" panose="020B0609020204030204" pitchFamily="49" charset="0"/>
              </a:rPr>
              <a:t>if</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more'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less'</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 </a:t>
            </a:r>
            <a:r>
              <a:rPr lang="en-IN" sz="1100" b="0" dirty="0">
                <a:solidFill>
                  <a:srgbClr val="C586C0"/>
                </a:solidFill>
                <a:effectLst/>
                <a:latin typeface="Consolas" panose="020B0609020204030204" pitchFamily="49" charset="0"/>
              </a:rPr>
              <a:t>else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more'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6A9955"/>
                </a:solidFill>
                <a:effectLst/>
                <a:latin typeface="Consolas" panose="020B0609020204030204" pitchFamily="49" charset="0"/>
              </a:rPr>
              <a:t>// Get the form</a:t>
            </a:r>
            <a:endParaRPr lang="en-IN" sz="1100" b="0" dirty="0">
              <a:solidFill>
                <a:srgbClr val="D4D4D4"/>
              </a:solidFill>
              <a:effectLst/>
              <a:latin typeface="Consolas" panose="020B0609020204030204" pitchFamily="49" charset="0"/>
            </a:endParaRPr>
          </a:p>
          <a:p>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a:solidFill>
                  <a:srgbClr val="4FC1FF"/>
                </a:solidFill>
                <a:effectLst/>
                <a:latin typeface="Consolas" panose="020B0609020204030204" pitchFamily="49" charset="0"/>
              </a:rPr>
              <a:t>form</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querySelector</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'#contact-form'</a:t>
            </a:r>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br>
              <a:rPr lang="en-IN" sz="1100" b="0" dirty="0">
                <a:solidFill>
                  <a:srgbClr val="D4D4D4"/>
                </a:solidFill>
                <a:effectLst/>
                <a:latin typeface="Consolas" panose="020B0609020204030204" pitchFamily="49" charset="0"/>
              </a:rPr>
            </a:br>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800" b="0" dirty="0">
              <a:solidFill>
                <a:srgbClr val="D4D4D4"/>
              </a:solidFill>
              <a:effectLst/>
              <a:latin typeface="Consolas" panose="020B0609020204030204" pitchFamily="49" charset="0"/>
            </a:endParaRPr>
          </a:p>
          <a:p>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US" sz="1200" b="1" dirty="0">
              <a:solidFill>
                <a:srgbClr val="0B5394"/>
              </a:solidFill>
              <a:latin typeface="EB Garamond Medium"/>
              <a:ea typeface="EB Garamond Medium"/>
              <a:cs typeface="EB Garamond Medium"/>
              <a:sym typeface="EB Garamond Medium"/>
            </a:endParaRPr>
          </a:p>
        </p:txBody>
      </p:sp>
    </p:spTree>
    <p:extLst>
      <p:ext uri="{BB962C8B-B14F-4D97-AF65-F5344CB8AC3E}">
        <p14:creationId xmlns:p14="http://schemas.microsoft.com/office/powerpoint/2010/main" val="222023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 result</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845128" y="1472817"/>
            <a:ext cx="9144000" cy="5143500"/>
          </a:xfrm>
          <a:prstGeom prst="rect">
            <a:avLst/>
          </a:prstGeom>
          <a:noFill/>
          <a:ln>
            <a:noFill/>
          </a:ln>
        </p:spPr>
      </p:pic>
      <p:pic>
        <p:nvPicPr>
          <p:cNvPr id="4" name="Picture 3">
            <a:extLst>
              <a:ext uri="{FF2B5EF4-FFF2-40B4-BE49-F238E27FC236}">
                <a16:creationId xmlns:a16="http://schemas.microsoft.com/office/drawing/2014/main" id="{F56FB04C-1A92-4A00-A590-DAD704EDFD97}"/>
              </a:ext>
            </a:extLst>
          </p:cNvPr>
          <p:cNvPicPr>
            <a:picLocks noChangeAspect="1"/>
          </p:cNvPicPr>
          <p:nvPr/>
        </p:nvPicPr>
        <p:blipFill>
          <a:blip r:embed="rId4"/>
          <a:stretch>
            <a:fillRect/>
          </a:stretch>
        </p:blipFill>
        <p:spPr>
          <a:xfrm>
            <a:off x="845128" y="654066"/>
            <a:ext cx="8091054" cy="4285384"/>
          </a:xfrm>
          <a:prstGeom prst="rect">
            <a:avLst/>
          </a:prstGeom>
        </p:spPr>
      </p:pic>
    </p:spTree>
    <p:extLst>
      <p:ext uri="{BB962C8B-B14F-4D97-AF65-F5344CB8AC3E}">
        <p14:creationId xmlns:p14="http://schemas.microsoft.com/office/powerpoint/2010/main" val="340300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60336" cy="47267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Step-Wise Description For Frontend:</a:t>
            </a:r>
          </a:p>
          <a:p>
            <a:pPr algn="l"/>
            <a:r>
              <a:rPr lang="en-US" sz="1800" b="0" i="0" dirty="0">
                <a:solidFill>
                  <a:schemeClr val="tx1"/>
                </a:solidFill>
                <a:effectLst/>
                <a:latin typeface="-apple-system"/>
              </a:rPr>
              <a:t>Designing a front-end code for a text editor requires creating a user interface that allows users to create, edit, and save text files. Here are some steps to design a front-end code for a text editor:</a:t>
            </a:r>
          </a:p>
          <a:p>
            <a:pPr algn="l"/>
            <a:r>
              <a:rPr lang="en-US" sz="1800" b="0" i="0" dirty="0">
                <a:solidFill>
                  <a:schemeClr val="tx1"/>
                </a:solidFill>
                <a:effectLst/>
                <a:latin typeface="-apple-system"/>
              </a:rPr>
              <a:t>Create the HTML structure for the text editor interface. This will include a text area for users to input and edit their text, and buttons or menu options to perform actions like save, open, and format the text.</a:t>
            </a:r>
          </a:p>
          <a:p>
            <a:pPr algn="l"/>
            <a:r>
              <a:rPr lang="en-US" sz="1800" b="0" i="0" dirty="0">
                <a:solidFill>
                  <a:schemeClr val="tx1"/>
                </a:solidFill>
                <a:effectLst/>
                <a:latin typeface="-apple-system"/>
              </a:rPr>
              <a:t>Use CSS to style the text editor interface. This can include customizing the font, color, and layout of the text area and buttons.</a:t>
            </a:r>
          </a:p>
          <a:p>
            <a:pPr algn="l"/>
            <a:r>
              <a:rPr lang="en-US" sz="1800" b="0" i="0" dirty="0">
                <a:solidFill>
                  <a:schemeClr val="tx1"/>
                </a:solidFill>
                <a:effectLst/>
                <a:latin typeface="-apple-system"/>
              </a:rPr>
              <a:t>Use JavaScript to handle the user input and perform the necessary actions. For example, you might create a function that saves the user's text input to a file when the save button is clicked, or a function that formats the text to a specific style when a menu option is selected.</a:t>
            </a:r>
          </a:p>
          <a:p>
            <a:pPr algn="l"/>
            <a:r>
              <a:rPr lang="en-US" sz="1800" b="0" i="0" dirty="0">
                <a:solidFill>
                  <a:schemeClr val="tx1"/>
                </a:solidFill>
                <a:effectLst/>
                <a:latin typeface="-apple-system"/>
              </a:rPr>
              <a:t>Add error handling to your code to prevent the user from entering invalid inputs. For example, you might prevent the user from saving a file with an invalid file name or from opening a file that does not exist.</a:t>
            </a:r>
          </a:p>
          <a:p>
            <a:pPr algn="l"/>
            <a:r>
              <a:rPr lang="en-US" sz="1800" b="0" i="0" dirty="0">
                <a:solidFill>
                  <a:schemeClr val="tx1"/>
                </a:solidFill>
                <a:effectLst/>
                <a:latin typeface="-apple-system"/>
              </a:rPr>
              <a:t>Test your text editor thoroughly to make sure it works as expected.</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 </a:t>
            </a: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extLst>
      <p:ext uri="{BB962C8B-B14F-4D97-AF65-F5344CB8AC3E}">
        <p14:creationId xmlns:p14="http://schemas.microsoft.com/office/powerpoint/2010/main" val="1490084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Check-List for Calculator and Text Editor</a:t>
            </a:r>
            <a:endParaRPr sz="1800" dirty="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2157</Words>
  <Application>Microsoft Office PowerPoint</Application>
  <PresentationFormat>On-screen Show (16:9)</PresentationFormat>
  <Paragraphs>245</Paragraphs>
  <Slides>11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-apple-system</vt:lpstr>
      <vt:lpstr>Arial</vt:lpstr>
      <vt:lpstr>Public Sans</vt:lpstr>
      <vt:lpstr>EB Garamond SemiBold</vt:lpstr>
      <vt:lpstr>Noto Sans Symbols</vt:lpstr>
      <vt:lpstr>Arial</vt:lpstr>
      <vt:lpstr>Calibri</vt:lpstr>
      <vt:lpstr>EB Garamond</vt:lpstr>
      <vt:lpstr>Consolas</vt:lpstr>
      <vt:lpstr>EB Garamond Medium</vt:lpstr>
      <vt:lpstr>Simple Light</vt:lpstr>
      <vt:lpstr>PowerPoint Presentation</vt:lpstr>
      <vt:lpstr>FRONTEND: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dhanush prakash</cp:lastModifiedBy>
  <cp:revision>11</cp:revision>
  <dcterms:created xsi:type="dcterms:W3CDTF">2020-08-13T11:21:46Z</dcterms:created>
  <dcterms:modified xsi:type="dcterms:W3CDTF">2023-04-02T04:51:09Z</dcterms:modified>
</cp:coreProperties>
</file>